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ven Pro"/>
      <p:regular r:id="rId21"/>
      <p:bold r:id="rId22"/>
    </p:embeddedFont>
    <p:embeddedFont>
      <p:font typeface="Tahom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Nunito-bold.fntdata"/><Relationship Id="rId8" Type="http://schemas.openxmlformats.org/officeDocument/2006/relationships/slide" Target="slides/slide2.xml"/><Relationship Id="rId26" Type="http://schemas.openxmlformats.org/officeDocument/2006/relationships/customXml" Target="../customXml/item2.xml"/><Relationship Id="rId21" Type="http://schemas.openxmlformats.org/officeDocument/2006/relationships/font" Target="fonts/MavenPro-regular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font" Target="fonts/Nunito-regular.fntdata"/><Relationship Id="rId7" Type="http://schemas.openxmlformats.org/officeDocument/2006/relationships/slide" Target="slides/slide1.xml"/><Relationship Id="rId25" Type="http://schemas.openxmlformats.org/officeDocument/2006/relationships/customXml" Target="../customXml/item1.xml"/><Relationship Id="rId20" Type="http://schemas.openxmlformats.org/officeDocument/2006/relationships/font" Target="fonts/Nunito-boldItalic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font" Target="fonts/Tahoma-bold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3" Type="http://schemas.openxmlformats.org/officeDocument/2006/relationships/font" Target="fonts/Tahoma-regular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font" Target="fonts/Nunito-italic.fntdata"/><Relationship Id="rId22" Type="http://schemas.openxmlformats.org/officeDocument/2006/relationships/font" Target="fonts/MavenPro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23eb9614f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23eb9614f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Το Εθνικό Μητρώο Διαδικασιών Δίαυλος αποτελεί μια νέα υπηρεσία του gov.gr που αναπτύχθηκε με τη συνεργασία της </a:t>
            </a:r>
            <a:r>
              <a:rPr lang="en"/>
              <a:t>Γενικής Γραμματείας Ψηφιακής Διακυβέρνησης και Απλούστευσης Διαδικασιών και του Εθνικού Δικτύου Υποδομών Τεχνολογία και Έρευνας - ΕΔΥΤΕ και απευθύνεται στα στελέχη της Δημόσιας Διοίκησης και στους πολίτες της χώρας.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d11227eb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d11227eb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6b78a1e8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6b78a1e8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cb62e95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cb62e95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9f654bd96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9f654bd96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f654bd96a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f654bd96a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c42a0b16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c42a0b1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9621601b2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9621601b2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f654bd96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9f654bd9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9f654bd96a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9f654bd96a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59" name="Google Shape;59;p1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60" name="Google Shape;60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2" name="Google Shape;62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63" name="Google Shape;63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67" name="Google Shape;67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72" name="Google Shape;72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7" name="Google Shape;77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82" name="Google Shape;82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83" name="Google Shape;83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86" name="Google Shape;86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90" name="Google Shape;90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4" name="Google Shape;94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95" name="Google Shape;95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96" name="Google Shape;96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" name="Google Shape;113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17" name="Google Shape;117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6"/>
          <p:cNvSpPr txBox="1"/>
          <p:nvPr>
            <p:ph type="title"/>
          </p:nvPr>
        </p:nvSpPr>
        <p:spPr>
          <a:xfrm>
            <a:off x="719300" y="542750"/>
            <a:ext cx="70305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719300" y="1298700"/>
            <a:ext cx="7614900" cy="3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 sz="1800">
                <a:latin typeface="Cambria"/>
                <a:ea typeface="Cambria"/>
                <a:cs typeface="Cambria"/>
                <a:sym typeface="Cambria"/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Font typeface="Cambria"/>
              <a:buChar char="○"/>
              <a:defRPr sz="1600">
                <a:latin typeface="Cambria"/>
                <a:ea typeface="Cambria"/>
                <a:cs typeface="Cambria"/>
                <a:sym typeface="Cambria"/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4" name="Google Shape;124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2" name="Google Shape;132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38" name="Google Shape;138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45" name="Google Shape;145;p2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46" name="Google Shape;146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" name="Google Shape;149;p2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50" name="Google Shape;150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54" name="Google Shape;154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6" name="Google Shape;156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60" name="Google Shape;160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68" name="Google Shape;168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74" name="Google Shape;174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75" name="Google Shape;175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9" name="Google Shape;179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80" name="Google Shape;180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5" name="Google Shape;185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86" name="Google Shape;186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0" name="Google Shape;190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91" name="Google Shape;191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95" name="Google Shape;195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201" name="Google Shape;201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" name="Google Shape;205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206" name="Google Shape;206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" name="Google Shape;209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210" name="Google Shape;210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216" name="Google Shape;216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0" name="Google Shape;220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21" name="Google Shape;221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26" name="Google Shape;226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30" name="Google Shape;230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35" name="Google Shape;235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40" name="Google Shape;240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" name="Google Shape;245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46" name="Google Shape;246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0" name="Google Shape;250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51" name="Google Shape;251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55" name="Google Shape;255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60" name="Google Shape;260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5" name="Google Shape;265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66" name="Google Shape;266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0" name="Google Shape;270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71" name="Google Shape;271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4" name="Google Shape;274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75" name="Google Shape;275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81" name="Google Shape;281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86" name="Google Shape;286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0" name="Google Shape;290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91" name="Google Shape;291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95" name="Google Shape;295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9" name="Google Shape;299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rgbClr val="00347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aven Pro"/>
              <a:buNone/>
              <a:defRPr b="1" sz="280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32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Nunito"/>
              <a:buChar char="●"/>
              <a:defRPr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○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■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●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○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■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●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Nunito"/>
              <a:buChar char="○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Nunito"/>
              <a:buChar char="■"/>
              <a:def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72750" y="4636001"/>
            <a:ext cx="1143772" cy="49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42449" t="0"/>
          <a:stretch/>
        </p:blipFill>
        <p:spPr>
          <a:xfrm>
            <a:off x="39750" y="0"/>
            <a:ext cx="12512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599" y="0"/>
            <a:ext cx="993400" cy="11145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/>
          <p:nvPr>
            <p:ph type="ctrTitle"/>
          </p:nvPr>
        </p:nvSpPr>
        <p:spPr>
          <a:xfrm>
            <a:off x="854575" y="616925"/>
            <a:ext cx="6552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Εθνικό Μητρώο Διοικητικών Διαδικασιών</a:t>
            </a:r>
            <a:endParaRPr i="1"/>
          </a:p>
        </p:txBody>
      </p:sp>
      <p:sp>
        <p:nvSpPr>
          <p:cNvPr id="309" name="Google Shape;309;p25"/>
          <p:cNvSpPr txBox="1"/>
          <p:nvPr>
            <p:ph idx="1" type="subTitle"/>
          </p:nvPr>
        </p:nvSpPr>
        <p:spPr>
          <a:xfrm>
            <a:off x="802100" y="3216850"/>
            <a:ext cx="7187100" cy="15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Υπουργείο Εσωτερικών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Γενική Γραμματεία Ψηφιακής Διακυβέρνησης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και Απλούστευσης Διαδικασιών 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                          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Εθνικό Δίκτυο Υποδομών Τεχνολογίας και Έρευνας Α.Ε.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Διεύθυνσης Ψηφιακής Διακυβέρνησης - </a:t>
            </a:r>
            <a:r>
              <a:rPr b="1" lang="en">
                <a:latin typeface="Cambria"/>
                <a:ea typeface="Cambria"/>
                <a:cs typeface="Cambria"/>
                <a:sym typeface="Cambria"/>
              </a:rPr>
              <a:t>https://digigov.grnet.gr/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3005575" y="2338500"/>
            <a:ext cx="49836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Επιτελική σύνοψη </a:t>
            </a:r>
            <a:endParaRPr b="1" i="1"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514" y="0"/>
            <a:ext cx="587897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"/>
          <p:cNvSpPr txBox="1"/>
          <p:nvPr>
            <p:ph type="title"/>
          </p:nvPr>
        </p:nvSpPr>
        <p:spPr>
          <a:xfrm>
            <a:off x="1319150" y="124500"/>
            <a:ext cx="6767700" cy="48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Το ΕΜΔΔ έχει ως σκοπό να καταγράψει όλες τις διαδικασίες που εκτελούνται από τη Δημόσια Διοίκηση. (Εξωστρεφείς &amp; Εσωστρεφείς) 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3240 (500 αγγλ.) δημοσιευμένες διαδικασίες.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Συνεισφέρουν  27 φορείς και 2042 ενεργοί χρήστες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350.000 προβολές σελίδων ανά μήνα (12.000/ημ)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Σύνδεση με gov.gr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Το EUGO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PORTAL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και τ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ο νέο back-office των ΚΕΠ 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  αντλούν όλες τις διαδικασίες τους από το ΕΜΔΔ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Δεικτοδότηση διαδικασιών SDG 543 (413)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mbria"/>
              <a:buChar char="●"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Ελληνόφωνη και αγγλόφωνη έκδοση</a:t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/>
          <p:nvPr/>
        </p:nvSpPr>
        <p:spPr>
          <a:xfrm>
            <a:off x="750950" y="639900"/>
            <a:ext cx="7030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Το οικοσύστημα των διαδικασιών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3717950" y="341335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Εθνικό Μητρώο Διοικητικών Διαδικασιών</a:t>
            </a:r>
            <a:endParaRPr b="1"/>
          </a:p>
        </p:txBody>
      </p:sp>
      <p:sp>
        <p:nvSpPr>
          <p:cNvPr id="322" name="Google Shape;322;p27"/>
          <p:cNvSpPr/>
          <p:nvPr/>
        </p:nvSpPr>
        <p:spPr>
          <a:xfrm>
            <a:off x="1840500" y="341335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Εθνικό Πλαίσιο Απλούστευσης Διαδικασιών</a:t>
            </a:r>
            <a:endParaRPr/>
          </a:p>
        </p:txBody>
      </p:sp>
      <p:sp>
        <p:nvSpPr>
          <p:cNvPr id="323" name="Google Shape;323;p27"/>
          <p:cNvSpPr/>
          <p:nvPr/>
        </p:nvSpPr>
        <p:spPr>
          <a:xfrm>
            <a:off x="5595400" y="341335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Παρατηρητήριο για τη γραφειοκρατία</a:t>
            </a:r>
            <a:endParaRPr sz="1100"/>
          </a:p>
        </p:txBody>
      </p:sp>
      <p:pic>
        <p:nvPicPr>
          <p:cNvPr id="324" name="Google Shape;324;p27"/>
          <p:cNvPicPr preferRelativeResize="0"/>
          <p:nvPr/>
        </p:nvPicPr>
        <p:blipFill rotWithShape="1">
          <a:blip r:embed="rId3">
            <a:alphaModFix/>
          </a:blip>
          <a:srcRect b="0" l="0" r="65854" t="0"/>
          <a:stretch/>
        </p:blipFill>
        <p:spPr>
          <a:xfrm>
            <a:off x="5603000" y="2507363"/>
            <a:ext cx="438059" cy="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/>
          <p:nvPr/>
        </p:nvSpPr>
        <p:spPr>
          <a:xfrm>
            <a:off x="4966850" y="3848800"/>
            <a:ext cx="614100" cy="39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7"/>
          <p:cNvSpPr/>
          <p:nvPr/>
        </p:nvSpPr>
        <p:spPr>
          <a:xfrm rot="10800000">
            <a:off x="3089411" y="3848954"/>
            <a:ext cx="614400" cy="39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27"/>
          <p:cNvPicPr preferRelativeResize="0"/>
          <p:nvPr/>
        </p:nvPicPr>
        <p:blipFill rotWithShape="1">
          <a:blip r:embed="rId4">
            <a:alphaModFix/>
          </a:blip>
          <a:srcRect b="28827" l="17862" r="19484" t="26547"/>
          <a:stretch/>
        </p:blipFill>
        <p:spPr>
          <a:xfrm>
            <a:off x="3531446" y="2536562"/>
            <a:ext cx="1469504" cy="54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/>
          <p:nvPr/>
        </p:nvSpPr>
        <p:spPr>
          <a:xfrm>
            <a:off x="2898150" y="2735225"/>
            <a:ext cx="633300" cy="147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7"/>
          <p:cNvSpPr/>
          <p:nvPr/>
        </p:nvSpPr>
        <p:spPr>
          <a:xfrm>
            <a:off x="4969700" y="2735213"/>
            <a:ext cx="633300" cy="1479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7"/>
          <p:cNvSpPr/>
          <p:nvPr/>
        </p:nvSpPr>
        <p:spPr>
          <a:xfrm>
            <a:off x="4141100" y="3010825"/>
            <a:ext cx="402600" cy="39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27"/>
          <p:cNvGrpSpPr/>
          <p:nvPr/>
        </p:nvGrpSpPr>
        <p:grpSpPr>
          <a:xfrm>
            <a:off x="3746128" y="1177784"/>
            <a:ext cx="1248951" cy="892657"/>
            <a:chOff x="3828900" y="887768"/>
            <a:chExt cx="1384800" cy="1039182"/>
          </a:xfrm>
        </p:grpSpPr>
        <p:pic>
          <p:nvPicPr>
            <p:cNvPr id="332" name="Google Shape;332;p27"/>
            <p:cNvPicPr preferRelativeResize="0"/>
            <p:nvPr/>
          </p:nvPicPr>
          <p:blipFill rotWithShape="1">
            <a:blip r:embed="rId5">
              <a:alphaModFix/>
            </a:blip>
            <a:srcRect b="28388" l="9920" r="11592" t="27734"/>
            <a:stretch/>
          </p:blipFill>
          <p:spPr>
            <a:xfrm>
              <a:off x="3828900" y="887768"/>
              <a:ext cx="1384675" cy="435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7"/>
            <p:cNvSpPr/>
            <p:nvPr/>
          </p:nvSpPr>
          <p:spPr>
            <a:xfrm>
              <a:off x="3828900" y="1323350"/>
              <a:ext cx="1384800" cy="6036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4242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Single Digital Gateway</a:t>
              </a:r>
              <a:endParaRPr sz="1200"/>
            </a:p>
          </p:txBody>
        </p:sp>
      </p:grpSp>
      <p:sp>
        <p:nvSpPr>
          <p:cNvPr id="334" name="Google Shape;334;p27"/>
          <p:cNvSpPr/>
          <p:nvPr/>
        </p:nvSpPr>
        <p:spPr>
          <a:xfrm>
            <a:off x="4169400" y="2110700"/>
            <a:ext cx="402600" cy="425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5300" y="2626648"/>
            <a:ext cx="754100" cy="36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/>
          <p:nvPr>
            <p:ph type="title"/>
          </p:nvPr>
        </p:nvSpPr>
        <p:spPr>
          <a:xfrm>
            <a:off x="1206600" y="710150"/>
            <a:ext cx="6122700" cy="34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latin typeface="Tahoma"/>
                <a:ea typeface="Tahoma"/>
                <a:cs typeface="Tahoma"/>
                <a:sym typeface="Tahoma"/>
              </a:rPr>
              <a:t>Ενίσχυση βασικής λειτουργικότητας και υποστήριξη χρηστών</a:t>
            </a:r>
            <a:endParaRPr b="0"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b="0" lang="en" sz="2000">
                <a:latin typeface="Tahoma"/>
                <a:ea typeface="Tahoma"/>
                <a:cs typeface="Tahoma"/>
                <a:sym typeface="Tahoma"/>
              </a:rPr>
              <a:t>Ταμπλό ελέγχου</a:t>
            </a:r>
            <a:endParaRPr b="0" sz="2000">
              <a:latin typeface="Tahoma"/>
              <a:ea typeface="Tahoma"/>
              <a:cs typeface="Tahoma"/>
              <a:sym typeface="Tahom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ahoma"/>
              <a:buChar char="●"/>
            </a:pPr>
            <a:r>
              <a:rPr b="0" lang="en" sz="2000">
                <a:latin typeface="Tahoma"/>
                <a:ea typeface="Tahoma"/>
                <a:cs typeface="Tahoma"/>
                <a:sym typeface="Tahoma"/>
              </a:rPr>
              <a:t>Επισκεψιμότητα</a:t>
            </a:r>
            <a:endParaRPr b="0" sz="2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75" y="1135575"/>
            <a:ext cx="7880000" cy="39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9"/>
          <p:cNvSpPr txBox="1"/>
          <p:nvPr>
            <p:ph type="title"/>
          </p:nvPr>
        </p:nvSpPr>
        <p:spPr>
          <a:xfrm>
            <a:off x="1535825" y="296925"/>
            <a:ext cx="58578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700">
                <a:latin typeface="Tahoma"/>
                <a:ea typeface="Tahoma"/>
                <a:cs typeface="Tahoma"/>
                <a:sym typeface="Tahoma"/>
              </a:rPr>
              <a:t>Ταμπλό ελέγχου (dashboard)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>
            <p:ph type="title"/>
          </p:nvPr>
        </p:nvSpPr>
        <p:spPr>
          <a:xfrm>
            <a:off x="988175" y="411750"/>
            <a:ext cx="70305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2700"/>
              <a:t>Επισκεψιμότητα</a:t>
            </a:r>
            <a:endParaRPr sz="2700"/>
          </a:p>
        </p:txBody>
      </p:sp>
      <p:pic>
        <p:nvPicPr>
          <p:cNvPr id="352" name="Google Shape;3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350" y="1015350"/>
            <a:ext cx="5247750" cy="39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/>
          <p:nvPr>
            <p:ph type="title"/>
          </p:nvPr>
        </p:nvSpPr>
        <p:spPr>
          <a:xfrm>
            <a:off x="927400" y="572250"/>
            <a:ext cx="7056900" cy="38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 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rial"/>
                <a:ea typeface="Arial"/>
                <a:cs typeface="Arial"/>
                <a:sym typeface="Arial"/>
              </a:rPr>
              <a:t>Ενίσχυση και επέκταση του ΕΜΔΔ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○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Μητρώο μητρώων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○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Μητρώο ενεργειών/βημάτων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○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Μητρώο σημείων υποστήριξης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○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Μητρώο δικαιολογητικών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○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Mobile εφαρμογή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/>
        </p:nvSpPr>
        <p:spPr>
          <a:xfrm>
            <a:off x="750950" y="639900"/>
            <a:ext cx="70305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Διαλειτουργούντα συστήματα</a:t>
            </a:r>
            <a:endParaRPr sz="28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3" name="Google Shape;363;p32"/>
          <p:cNvSpPr/>
          <p:nvPr/>
        </p:nvSpPr>
        <p:spPr>
          <a:xfrm>
            <a:off x="3695575" y="202075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Εθνικό Μητρώο Διοικητικών Διαδικασιών</a:t>
            </a:r>
            <a:endParaRPr b="1"/>
          </a:p>
        </p:txBody>
      </p:sp>
      <p:sp>
        <p:nvSpPr>
          <p:cNvPr id="364" name="Google Shape;364;p32"/>
          <p:cNvSpPr/>
          <p:nvPr/>
        </p:nvSpPr>
        <p:spPr>
          <a:xfrm>
            <a:off x="1789100" y="206730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5556325" y="2067300"/>
            <a:ext cx="1248900" cy="140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66" name="Google Shape;366;p32"/>
          <p:cNvPicPr preferRelativeResize="0"/>
          <p:nvPr/>
        </p:nvPicPr>
        <p:blipFill rotWithShape="1">
          <a:blip r:embed="rId3">
            <a:alphaModFix/>
          </a:blip>
          <a:srcRect b="0" l="0" r="65854" t="0"/>
          <a:stretch/>
        </p:blipFill>
        <p:spPr>
          <a:xfrm>
            <a:off x="5961750" y="2420638"/>
            <a:ext cx="438059" cy="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2"/>
          <p:cNvSpPr/>
          <p:nvPr/>
        </p:nvSpPr>
        <p:spPr>
          <a:xfrm>
            <a:off x="4944475" y="2571750"/>
            <a:ext cx="614100" cy="39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 rot="10800000">
            <a:off x="3038011" y="2571904"/>
            <a:ext cx="614400" cy="39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9" name="Google Shape;369;p32"/>
          <p:cNvPicPr preferRelativeResize="0"/>
          <p:nvPr/>
        </p:nvPicPr>
        <p:blipFill rotWithShape="1">
          <a:blip r:embed="rId4">
            <a:alphaModFix/>
          </a:blip>
          <a:srcRect b="28827" l="17862" r="19484" t="26547"/>
          <a:stretch/>
        </p:blipFill>
        <p:spPr>
          <a:xfrm>
            <a:off x="3585271" y="1121737"/>
            <a:ext cx="1469504" cy="54521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/>
          <p:nvPr/>
        </p:nvSpPr>
        <p:spPr>
          <a:xfrm rot="10800000">
            <a:off x="3825838" y="3450350"/>
            <a:ext cx="402600" cy="39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6500" y="2586485"/>
            <a:ext cx="754100" cy="36502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2"/>
          <p:cNvSpPr/>
          <p:nvPr/>
        </p:nvSpPr>
        <p:spPr>
          <a:xfrm>
            <a:off x="3031475" y="3871050"/>
            <a:ext cx="2652000" cy="10671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Μητρώο Δικαιολογητικών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Μη</a:t>
            </a:r>
            <a:r>
              <a:rPr b="1" lang="en" sz="1200"/>
              <a:t>τρώο Ενεργειών Βημάτων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Μητρώο Σημείων Εξυπηρέτησης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Μητρώο Μητρώων</a:t>
            </a:r>
            <a:endParaRPr b="1" sz="1200"/>
          </a:p>
        </p:txBody>
      </p:sp>
      <p:sp>
        <p:nvSpPr>
          <p:cNvPr id="373" name="Google Shape;373;p32"/>
          <p:cNvSpPr/>
          <p:nvPr/>
        </p:nvSpPr>
        <p:spPr>
          <a:xfrm flipH="1">
            <a:off x="4483025" y="3450350"/>
            <a:ext cx="402600" cy="39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2"/>
          <p:cNvSpPr/>
          <p:nvPr/>
        </p:nvSpPr>
        <p:spPr>
          <a:xfrm flipH="1">
            <a:off x="4448225" y="1582950"/>
            <a:ext cx="402600" cy="39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/>
          <p:nvPr/>
        </p:nvSpPr>
        <p:spPr>
          <a:xfrm rot="10800000">
            <a:off x="3865938" y="1626250"/>
            <a:ext cx="402600" cy="394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rgbClr val="4242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3"/>
          <p:cNvSpPr txBox="1"/>
          <p:nvPr>
            <p:ph type="title"/>
          </p:nvPr>
        </p:nvSpPr>
        <p:spPr>
          <a:xfrm>
            <a:off x="1148050" y="717475"/>
            <a:ext cx="6792600" cy="39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500">
                <a:latin typeface="Tahoma"/>
                <a:ea typeface="Tahoma"/>
                <a:cs typeface="Tahoma"/>
                <a:sym typeface="Tahoma"/>
              </a:rPr>
              <a:t>         Εκπαίδευση - Διάχυση - Ποιότητα</a:t>
            </a:r>
            <a:endParaRPr b="0" sz="25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Δράσεις επιμόρφωσης σε στελέχη δημόσιας διοίκησης για τη λειτουργία του «Μίτος - Εθνικό Μητρώο Διαδικασιών»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Διαδικτυακός τόπος για σύγχρονη και ασύγχρονη κατάρτιση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Σχεδίαση, υλοποίηση και οργάνωση εκπαιδευτικού και επικοινωνιακού υλικού για το ΕΜΔ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Ειδική ηλεκτρονική πλατφόρμα για υποστήριξη της κοινότητας πρακτικής του ΕΜΔ</a:t>
            </a:r>
            <a:endParaRPr b="0" sz="1600"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</a:pPr>
            <a:r>
              <a:rPr b="0" lang="en" sz="1600">
                <a:latin typeface="Cambria"/>
                <a:ea typeface="Cambria"/>
                <a:cs typeface="Cambria"/>
                <a:sym typeface="Cambria"/>
              </a:rPr>
              <a:t>Μηχανισμός ελέγχου πληρότητας διαδικασιών</a:t>
            </a:r>
            <a:endParaRPr b="0" sz="27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1F8A2E-1BC2-43CD-885D-A4A3EBB7ADAE}"/>
</file>

<file path=customXml/itemProps2.xml><?xml version="1.0" encoding="utf-8"?>
<ds:datastoreItem xmlns:ds="http://schemas.openxmlformats.org/officeDocument/2006/customXml" ds:itemID="{CAB16206-E654-4370-92BC-5AA9669A5903}"/>
</file>

<file path=customXml/itemProps3.xml><?xml version="1.0" encoding="utf-8"?>
<ds:datastoreItem xmlns:ds="http://schemas.openxmlformats.org/officeDocument/2006/customXml" ds:itemID="{BC9BC4F5-5387-44E8-A733-1BC73B37493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